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60" r:id="rId4"/>
    <p:sldId id="259" r:id="rId5"/>
    <p:sldId id="261" r:id="rId6"/>
    <p:sldId id="266" r:id="rId7"/>
    <p:sldId id="264" r:id="rId8"/>
    <p:sldId id="256" r:id="rId9"/>
    <p:sldId id="263" r:id="rId10"/>
    <p:sldId id="262" r:id="rId11"/>
    <p:sldId id="267" r:id="rId12"/>
    <p:sldId id="268" r:id="rId13"/>
    <p:sldId id="270" r:id="rId14"/>
    <p:sldId id="272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63C7E-105C-4252-8362-BBED1A4348CB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BEFD1-C6A6-4BF6-B3FC-DD87A92631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97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2378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675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BEFD1-C6A6-4BF6-B3FC-DD87A926315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622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291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7039-C523-433A-9A09-BF7A2B580F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98B9-F301-4041-BAE1-FD157A0FE37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1180" y="76200"/>
            <a:ext cx="19566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1808"/>
            <a:ext cx="7201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Comic Sans MS" pitchFamily="66" charset="0"/>
              </a:rPr>
              <a:t>Global African Swine Fever </a:t>
            </a:r>
          </a:p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Comic Sans MS" pitchFamily="66" charset="0"/>
              </a:rPr>
              <a:t>Research Alliance</a:t>
            </a:r>
            <a:endParaRPr lang="fr-FR" sz="4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endParaRPr lang="fr-FR" sz="4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6" name="Picture 5" descr="Mann07Ilri1057_R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565400"/>
            <a:ext cx="194733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6032957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2197510" y="2813447"/>
            <a:ext cx="61844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Cyril G. Gay, DVM,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PhD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Senior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National Program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Leader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Animal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Production and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Protection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Agricultural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Research Service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Membership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pic>
        <p:nvPicPr>
          <p:cNvPr id="6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114800"/>
          </a:xfrm>
        </p:spPr>
        <p:txBody>
          <a:bodyPr/>
          <a:lstStyle/>
          <a:p>
            <a:pPr marL="609600" indent="-609600" eaLnBrk="1" hangingPunct="1">
              <a:buFont typeface="Verdana" pitchFamily="34" charset="0"/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	Any organization interested in enabling the GARA vision and mission is encouraged to join the alliance. There are three membership options:</a:t>
            </a:r>
          </a:p>
          <a:p>
            <a:pPr marL="1371600" lvl="2" indent="-457200" eaLnBrk="1" hangingPunct="1">
              <a:buFont typeface="Verdana" pitchFamily="34" charset="0"/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1. 	</a:t>
            </a:r>
            <a:r>
              <a:rPr lang="en-US" sz="2000" b="1" i="1" dirty="0" smtClean="0">
                <a:solidFill>
                  <a:srgbClr val="0000CC"/>
                </a:solidFill>
              </a:rPr>
              <a:t>GARA Partner</a:t>
            </a:r>
            <a:r>
              <a:rPr lang="en-US" sz="2000" i="1" dirty="0" smtClean="0">
                <a:solidFill>
                  <a:srgbClr val="0000CC"/>
                </a:solidFill>
              </a:rPr>
              <a:t>.</a:t>
            </a:r>
            <a:r>
              <a:rPr lang="en-US" sz="2000" dirty="0" smtClean="0">
                <a:solidFill>
                  <a:srgbClr val="0000CC"/>
                </a:solidFill>
              </a:rPr>
              <a:t> ASF research organization that has signed the GARA Memorandum of Understanding</a:t>
            </a:r>
          </a:p>
          <a:p>
            <a:pPr marL="1371600" lvl="2" indent="-457200" eaLnBrk="1" hangingPunct="1">
              <a:buFont typeface="Verdana" pitchFamily="34" charset="0"/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2. 	</a:t>
            </a:r>
            <a:r>
              <a:rPr lang="en-US" sz="2000" b="1" i="1" dirty="0" smtClean="0">
                <a:solidFill>
                  <a:srgbClr val="0000CC"/>
                </a:solidFill>
              </a:rPr>
              <a:t>GARA Collaborator</a:t>
            </a:r>
            <a:r>
              <a:rPr lang="en-US" sz="2000" i="1" dirty="0" smtClean="0">
                <a:solidFill>
                  <a:srgbClr val="0000CC"/>
                </a:solidFill>
              </a:rPr>
              <a:t>.</a:t>
            </a:r>
            <a:r>
              <a:rPr lang="en-US" sz="2000" dirty="0" smtClean="0">
                <a:solidFill>
                  <a:srgbClr val="0000CC"/>
                </a:solidFill>
              </a:rPr>
              <a:t> Organization that collaborates on a research project with a GARA member</a:t>
            </a:r>
          </a:p>
          <a:p>
            <a:pPr marL="1371600" lvl="2" indent="-457200" eaLnBrk="1" hangingPunct="1">
              <a:buFont typeface="Verdana" pitchFamily="34" charset="0"/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3. </a:t>
            </a:r>
            <a:r>
              <a:rPr lang="en-US" sz="2000" i="1" dirty="0" smtClean="0">
                <a:solidFill>
                  <a:srgbClr val="0000CC"/>
                </a:solidFill>
              </a:rPr>
              <a:t>	</a:t>
            </a:r>
            <a:r>
              <a:rPr lang="en-US" sz="2000" b="1" i="1" dirty="0" smtClean="0">
                <a:solidFill>
                  <a:srgbClr val="0000CC"/>
                </a:solidFill>
              </a:rPr>
              <a:t>GARA Stakeholder</a:t>
            </a:r>
            <a:r>
              <a:rPr lang="en-US" sz="2000" i="1" dirty="0" smtClean="0">
                <a:solidFill>
                  <a:srgbClr val="0000CC"/>
                </a:solidFill>
              </a:rPr>
              <a:t>.</a:t>
            </a:r>
            <a:r>
              <a:rPr lang="en-US" sz="2000" dirty="0" smtClean="0">
                <a:solidFill>
                  <a:srgbClr val="0000CC"/>
                </a:solidFill>
              </a:rPr>
              <a:t> Organization that benefits, shares , or supports the GARA 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GARA – Structure</a:t>
            </a:r>
            <a:endParaRPr lang="fr-FR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0000CC"/>
              </a:solidFill>
            </a:endParaRP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GARA Partners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30 partners have signed the GARA </a:t>
            </a:r>
            <a:r>
              <a:rPr lang="en-US" dirty="0" err="1" smtClean="0">
                <a:solidFill>
                  <a:srgbClr val="0000CC"/>
                </a:solidFill>
              </a:rPr>
              <a:t>MoU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6 additional collaborators</a:t>
            </a:r>
            <a:endParaRPr lang="en-US" dirty="0">
              <a:solidFill>
                <a:srgbClr val="0000CC"/>
              </a:solidFill>
            </a:endParaRP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Stakeholders</a:t>
            </a:r>
          </a:p>
          <a:p>
            <a:pPr lvl="1"/>
            <a:r>
              <a:rPr lang="en-ZA" dirty="0" smtClean="0">
                <a:solidFill>
                  <a:srgbClr val="0000CC"/>
                </a:solidFill>
              </a:rPr>
              <a:t>STAR-IDAZ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ZA" dirty="0">
                <a:solidFill>
                  <a:srgbClr val="0000CC"/>
                </a:solidFill>
              </a:rPr>
              <a:t>AU-IBAR, Merial, Harrisvaccines, </a:t>
            </a:r>
            <a:r>
              <a:rPr lang="en-ZA" dirty="0" err="1">
                <a:solidFill>
                  <a:srgbClr val="0000CC"/>
                </a:solidFill>
              </a:rPr>
              <a:t>Aptimmune</a:t>
            </a:r>
            <a:r>
              <a:rPr lang="en-ZA" dirty="0">
                <a:solidFill>
                  <a:srgbClr val="0000CC"/>
                </a:solidFill>
              </a:rPr>
              <a:t> </a:t>
            </a:r>
            <a:r>
              <a:rPr lang="en-ZA" dirty="0" smtClean="0">
                <a:solidFill>
                  <a:srgbClr val="0000CC"/>
                </a:solidFill>
              </a:rPr>
              <a:t>Biologics</a:t>
            </a:r>
            <a:r>
              <a:rPr lang="en-ZA" dirty="0">
                <a:solidFill>
                  <a:srgbClr val="0000CC"/>
                </a:solidFill>
              </a:rPr>
              <a:t>, Zoetis Animal </a:t>
            </a:r>
            <a:r>
              <a:rPr lang="en-ZA" dirty="0" smtClean="0">
                <a:solidFill>
                  <a:srgbClr val="0000CC"/>
                </a:solidFill>
              </a:rPr>
              <a:t>Health</a:t>
            </a:r>
            <a:endParaRPr lang="fr-FR" dirty="0">
              <a:solidFill>
                <a:srgbClr val="0000CC"/>
              </a:solidFill>
            </a:endParaRPr>
          </a:p>
        </p:txBody>
      </p:sp>
      <p:pic>
        <p:nvPicPr>
          <p:cNvPr id="4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1325" y="5782161"/>
            <a:ext cx="669926" cy="8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GARA Communication:  GARA Brochure and Web Site</a:t>
            </a:r>
            <a:endParaRPr lang="fr-FR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0000CC"/>
                </a:solidFill>
              </a:rPr>
              <a:t>Brochure</a:t>
            </a: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Pictures, logos, vision, mission, strategic objectives (in preparation)</a:t>
            </a: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Website 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Established and maintained by ARS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CC"/>
                </a:solidFill>
              </a:rPr>
              <a:t>	 </a:t>
            </a:r>
            <a:r>
              <a:rPr lang="en-US" dirty="0">
                <a:solidFill>
                  <a:srgbClr val="FF0000"/>
                </a:solidFill>
              </a:rPr>
              <a:t>http://www.ars.usda.gov/GARA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Links to all member institutes web sites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Lists of collaborations and scientists’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Meeting reports </a:t>
            </a:r>
          </a:p>
        </p:txBody>
      </p:sp>
      <p:pic>
        <p:nvPicPr>
          <p:cNvPr id="4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016" y="5562600"/>
            <a:ext cx="8836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Achievements and planned Activities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2013-2014 Action Items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z="3100" dirty="0" smtClean="0">
                <a:solidFill>
                  <a:srgbClr val="0000CC"/>
                </a:solidFill>
              </a:rPr>
              <a:t>ASF </a:t>
            </a:r>
            <a:r>
              <a:rPr lang="en-ZA" sz="3100" dirty="0">
                <a:solidFill>
                  <a:srgbClr val="0000CC"/>
                </a:solidFill>
              </a:rPr>
              <a:t>Gap Analysis and Countermeasures Workshop, Plum Island, April 3-4, 2013 </a:t>
            </a:r>
            <a:endParaRPr lang="en-US" sz="3100" dirty="0">
              <a:solidFill>
                <a:srgbClr val="0000CC"/>
              </a:solidFill>
            </a:endParaRPr>
          </a:p>
          <a:p>
            <a:r>
              <a:rPr lang="en-ZA" dirty="0" smtClean="0">
                <a:solidFill>
                  <a:srgbClr val="0000CC"/>
                </a:solidFill>
              </a:rPr>
              <a:t>Training course on ASF, RVF, PPR and LSD prevention, recognition and control, ARC-OVI 27-30 May 2013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ASF </a:t>
            </a:r>
            <a:r>
              <a:rPr lang="en-US" dirty="0">
                <a:solidFill>
                  <a:srgbClr val="0000CC"/>
                </a:solidFill>
              </a:rPr>
              <a:t>gap analysis </a:t>
            </a:r>
            <a:r>
              <a:rPr lang="en-US" dirty="0" smtClean="0">
                <a:solidFill>
                  <a:srgbClr val="0000CC"/>
                </a:solidFill>
              </a:rPr>
              <a:t>report to be published December 2014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Organization of the GARA Executive Committee, January 2014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GARA scientific meeting, Southern  Africa, planned for April 2014</a:t>
            </a:r>
          </a:p>
        </p:txBody>
      </p:sp>
    </p:spTree>
    <p:extLst>
      <p:ext uri="{BB962C8B-B14F-4D97-AF65-F5344CB8AC3E}">
        <p14:creationId xmlns:p14="http://schemas.microsoft.com/office/powerpoint/2010/main" val="30648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GARA Executive Committee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President (2013-2015)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Livio </a:t>
            </a:r>
            <a:r>
              <a:rPr lang="en-US" sz="1800" dirty="0" smtClean="0">
                <a:solidFill>
                  <a:srgbClr val="0000CC"/>
                </a:solidFill>
              </a:rPr>
              <a:t>Health, </a:t>
            </a:r>
            <a:r>
              <a:rPr lang="en-US" sz="1800" dirty="0">
                <a:solidFill>
                  <a:srgbClr val="0000CC"/>
                </a:solidFill>
              </a:rPr>
              <a:t>ARC-</a:t>
            </a:r>
            <a:r>
              <a:rPr lang="en-US" sz="1800" dirty="0" err="1">
                <a:solidFill>
                  <a:srgbClr val="0000CC"/>
                </a:solidFill>
              </a:rPr>
              <a:t>Onderstepoort</a:t>
            </a:r>
            <a:r>
              <a:rPr lang="en-US" sz="1800" dirty="0">
                <a:solidFill>
                  <a:srgbClr val="0000CC"/>
                </a:solidFill>
              </a:rPr>
              <a:t> Veterinary </a:t>
            </a:r>
            <a:r>
              <a:rPr lang="en-US" sz="1800" dirty="0" smtClean="0">
                <a:solidFill>
                  <a:srgbClr val="0000CC"/>
                </a:solidFill>
              </a:rPr>
              <a:t>Institute, South Africa</a:t>
            </a:r>
            <a:r>
              <a:rPr lang="en-US" sz="1800" dirty="0">
                <a:solidFill>
                  <a:srgbClr val="0000CC"/>
                </a:solidFill>
              </a:rPr>
              <a:t/>
            </a:r>
            <a:br>
              <a:rPr lang="en-US" sz="1800" dirty="0">
                <a:solidFill>
                  <a:srgbClr val="0000CC"/>
                </a:solidFill>
              </a:rPr>
            </a:br>
            <a:r>
              <a:rPr lang="en-US" sz="1800" b="1" dirty="0">
                <a:solidFill>
                  <a:srgbClr val="0000CC"/>
                </a:solidFill>
              </a:rPr>
              <a:t> </a:t>
            </a:r>
            <a:r>
              <a:rPr lang="en-US" sz="1800" b="1" dirty="0">
                <a:solidFill>
                  <a:srgbClr val="0000CC"/>
                </a:solidFill>
              </a:rPr>
              <a:t>	</a:t>
            </a:r>
            <a:r>
              <a:rPr lang="en-US" sz="1800" dirty="0">
                <a:solidFill>
                  <a:srgbClr val="0000CC"/>
                </a:solidFill>
              </a:rPr>
              <a:t>HeathL@arc.agric.za</a:t>
            </a:r>
            <a:endParaRPr lang="en-US" sz="1800" dirty="0" smtClean="0">
              <a:solidFill>
                <a:srgbClr val="0000CC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President Elect (Vacant)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To </a:t>
            </a:r>
            <a:r>
              <a:rPr lang="en-US" sz="1800" dirty="0">
                <a:solidFill>
                  <a:srgbClr val="0000CC"/>
                </a:solidFill>
              </a:rPr>
              <a:t>be selected in </a:t>
            </a:r>
            <a:r>
              <a:rPr lang="en-US" sz="1800" dirty="0" smtClean="0">
                <a:solidFill>
                  <a:srgbClr val="0000CC"/>
                </a:solidFill>
              </a:rPr>
              <a:t>2015</a:t>
            </a:r>
          </a:p>
          <a:p>
            <a:r>
              <a:rPr lang="en-US" sz="1800" b="1" dirty="0" smtClean="0">
                <a:solidFill>
                  <a:srgbClr val="0000CC"/>
                </a:solidFill>
              </a:rPr>
              <a:t>Chief Executive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Covadonga </a:t>
            </a:r>
            <a:r>
              <a:rPr lang="en-US" sz="1800" dirty="0" smtClean="0">
                <a:solidFill>
                  <a:srgbClr val="0000CC"/>
                </a:solidFill>
              </a:rPr>
              <a:t>Alonso, Department of </a:t>
            </a:r>
            <a:r>
              <a:rPr lang="en-US" sz="1800" dirty="0" err="1" smtClean="0">
                <a:solidFill>
                  <a:srgbClr val="0000CC"/>
                </a:solidFill>
              </a:rPr>
              <a:t>Biotecnologia</a:t>
            </a:r>
            <a:r>
              <a:rPr lang="en-US" sz="1800" dirty="0">
                <a:solidFill>
                  <a:srgbClr val="0000CC"/>
                </a:solidFill>
              </a:rPr>
              <a:t>, </a:t>
            </a:r>
            <a:r>
              <a:rPr lang="en-US" sz="1800" dirty="0" smtClean="0">
                <a:solidFill>
                  <a:srgbClr val="0000CC"/>
                </a:solidFill>
              </a:rPr>
              <a:t>INIA, </a:t>
            </a:r>
            <a:r>
              <a:rPr lang="en-US" sz="1800" dirty="0" smtClean="0">
                <a:solidFill>
                  <a:srgbClr val="0000CC"/>
                </a:solidFill>
              </a:rPr>
              <a:t>Spain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CC"/>
                </a:solidFill>
              </a:rPr>
              <a:t>	</a:t>
            </a:r>
            <a:r>
              <a:rPr lang="en-US" sz="1800" dirty="0">
                <a:solidFill>
                  <a:srgbClr val="0000CC"/>
                </a:solidFill>
              </a:rPr>
              <a:t>calonso@inia.es</a:t>
            </a:r>
            <a:endParaRPr lang="en-US" sz="1000" dirty="0" smtClean="0">
              <a:solidFill>
                <a:srgbClr val="0000CC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Science </a:t>
            </a:r>
            <a:r>
              <a:rPr lang="en-US" sz="1800" b="1" dirty="0">
                <a:solidFill>
                  <a:srgbClr val="0000CC"/>
                </a:solidFill>
              </a:rPr>
              <a:t>Director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Linda </a:t>
            </a:r>
            <a:r>
              <a:rPr lang="en-US" sz="1800" dirty="0" smtClean="0">
                <a:solidFill>
                  <a:srgbClr val="0000CC"/>
                </a:solidFill>
              </a:rPr>
              <a:t>Dixon, </a:t>
            </a:r>
            <a:r>
              <a:rPr lang="en-US" sz="1800" dirty="0" err="1" smtClean="0">
                <a:solidFill>
                  <a:srgbClr val="0000CC"/>
                </a:solidFill>
              </a:rPr>
              <a:t>Pirbright</a:t>
            </a:r>
            <a:r>
              <a:rPr lang="en-US" sz="1800" dirty="0" smtClean="0">
                <a:solidFill>
                  <a:srgbClr val="0000CC"/>
                </a:solidFill>
              </a:rPr>
              <a:t> Institute, United Kingdom </a:t>
            </a:r>
            <a:r>
              <a:rPr lang="en-US" sz="1800" b="1" dirty="0">
                <a:solidFill>
                  <a:srgbClr val="0000CC"/>
                </a:solidFill>
              </a:rPr>
              <a:t> 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CC"/>
                </a:solidFill>
              </a:rPr>
              <a:t>	</a:t>
            </a:r>
            <a:r>
              <a:rPr lang="en-US" sz="1800" dirty="0">
                <a:solidFill>
                  <a:srgbClr val="0000CC"/>
                </a:solidFill>
              </a:rPr>
              <a:t>linda.dixon@pirbright.ac.uk</a:t>
            </a:r>
            <a:endParaRPr lang="en-US" sz="1400" dirty="0" smtClean="0">
              <a:solidFill>
                <a:srgbClr val="0000CC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Finance </a:t>
            </a:r>
            <a:r>
              <a:rPr lang="en-US" sz="1800" b="1" dirty="0">
                <a:solidFill>
                  <a:srgbClr val="0000CC"/>
                </a:solidFill>
              </a:rPr>
              <a:t>Director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Bob </a:t>
            </a:r>
            <a:r>
              <a:rPr lang="en-US" sz="1800" dirty="0" smtClean="0">
                <a:solidFill>
                  <a:srgbClr val="0000CC"/>
                </a:solidFill>
              </a:rPr>
              <a:t>Rowland, Kansas State University, United </a:t>
            </a:r>
            <a:r>
              <a:rPr lang="en-US" sz="1800" dirty="0" smtClean="0">
                <a:solidFill>
                  <a:srgbClr val="0000CC"/>
                </a:solidFill>
              </a:rPr>
              <a:t>States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  <a:r>
              <a:rPr lang="en-US" sz="1800" dirty="0">
                <a:solidFill>
                  <a:srgbClr val="0000CC"/>
                </a:solidFill>
              </a:rPr>
              <a:t>browland@vet.k-state.edu</a:t>
            </a:r>
            <a:endParaRPr lang="en-US" sz="1800" dirty="0">
              <a:solidFill>
                <a:srgbClr val="0000CC"/>
              </a:solidFill>
            </a:endParaRPr>
          </a:p>
          <a:p>
            <a:r>
              <a:rPr lang="en-US" sz="1800" b="1" dirty="0">
                <a:solidFill>
                  <a:srgbClr val="0000CC"/>
                </a:solidFill>
              </a:rPr>
              <a:t>Executive secretary 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	Cyril </a:t>
            </a:r>
            <a:r>
              <a:rPr lang="en-US" sz="1800" dirty="0">
                <a:solidFill>
                  <a:srgbClr val="0000CC"/>
                </a:solidFill>
              </a:rPr>
              <a:t>Gay, </a:t>
            </a:r>
            <a:r>
              <a:rPr lang="en-US" sz="1800" dirty="0" smtClean="0">
                <a:solidFill>
                  <a:srgbClr val="0000CC"/>
                </a:solidFill>
              </a:rPr>
              <a:t>USDA, Agriculture Research Service, United </a:t>
            </a:r>
            <a:r>
              <a:rPr lang="en-US" sz="1800" dirty="0" smtClean="0">
                <a:solidFill>
                  <a:srgbClr val="0000CC"/>
                </a:solidFill>
              </a:rPr>
              <a:t>States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cyril.gay@ars.usda.gov</a:t>
            </a:r>
            <a:endParaRPr 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3399"/>
                </a:solidFill>
                <a:latin typeface="Comic Sans MS" pitchFamily="66" charset="0"/>
              </a:rPr>
              <a:t>Questions/Comments/Discussion</a:t>
            </a:r>
            <a:endParaRPr lang="en-US" sz="32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15363" name="Picture 5" descr="Mann07Ilri1057_R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294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pic>
        <p:nvPicPr>
          <p:cNvPr id="6" name="Picture 2" descr="Global ASF Color2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F_Meeting_GARA%20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534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Launch of GARA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019800"/>
            <a:ext cx="472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4, 2013, Plum Island Animal Disease Center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Launch of GARA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sz="16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GARA Vision and Mission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Strategic Goals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Membership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Structure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Communication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CC"/>
                </a:solidFill>
              </a:rPr>
              <a:t>Research Collaborations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Verdana" pitchFamily="34" charset="0"/>
              <a:buNone/>
            </a:pPr>
            <a:endParaRPr lang="en-US" sz="1600" dirty="0" smtClean="0">
              <a:solidFill>
                <a:srgbClr val="0000CC"/>
              </a:solidFill>
            </a:endParaRP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pic>
        <p:nvPicPr>
          <p:cNvPr id="6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6032957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Vision of GARA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05800" cy="41148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CC"/>
                </a:solidFill>
              </a:rPr>
              <a:t>	A coordinated global research alliance enabling the progressive control and eradication of ASF</a:t>
            </a:r>
          </a:p>
          <a:p>
            <a:pPr marL="609600" indent="-609600" algn="ctr" eaLnBrk="1" hangingPunct="1">
              <a:lnSpc>
                <a:spcPct val="80000"/>
              </a:lnSpc>
              <a:buFont typeface="Verdana" pitchFamily="34" charset="0"/>
              <a:buNone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09800" y="6032957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pic>
        <p:nvPicPr>
          <p:cNvPr id="7" name="Picture 2" descr="C:\Users\FAO\Desktop\Photo Bongor 2\DSC0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8074"/>
            <a:ext cx="3903062" cy="22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lobal ASF Color2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Mission of GARA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058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sz="16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CC"/>
                </a:solidFill>
              </a:rPr>
              <a:t>	To establish and sustain global research partnerships that will generate scientific knowledge and tools to contribute to the successful prevention, control and where feasible, eradication of African Swine Fever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pic>
        <p:nvPicPr>
          <p:cNvPr id="6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6032957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CC"/>
                </a:solidFill>
                <a:latin typeface="Comic Sans MS" pitchFamily="66" charset="0"/>
              </a:rPr>
              <a:t>The research pipeline:</a:t>
            </a:r>
            <a:br>
              <a:rPr lang="en-US" sz="4000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Comic Sans MS" pitchFamily="66" charset="0"/>
              </a:rPr>
              <a:t>why research is important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971800"/>
            <a:ext cx="6804025" cy="1481138"/>
            <a:chOff x="827" y="1538"/>
            <a:chExt cx="2400" cy="675"/>
          </a:xfrm>
        </p:grpSpPr>
        <p:sp>
          <p:nvSpPr>
            <p:cNvPr id="5151" name="AutoShape 8"/>
            <p:cNvSpPr>
              <a:spLocks noChangeArrowheads="1"/>
            </p:cNvSpPr>
            <p:nvPr/>
          </p:nvSpPr>
          <p:spPr bwMode="auto">
            <a:xfrm>
              <a:off x="827" y="1538"/>
              <a:ext cx="816" cy="675"/>
            </a:xfrm>
            <a:prstGeom prst="flowChartMagneticDrum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DDDDDD"/>
                </a:gs>
                <a:gs pos="100000">
                  <a:srgbClr val="0066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2" name="AutoShape 9"/>
            <p:cNvSpPr>
              <a:spLocks noChangeArrowheads="1"/>
            </p:cNvSpPr>
            <p:nvPr/>
          </p:nvSpPr>
          <p:spPr bwMode="auto">
            <a:xfrm>
              <a:off x="1355" y="1538"/>
              <a:ext cx="816" cy="675"/>
            </a:xfrm>
            <a:prstGeom prst="flowChartMagneticDrum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DDDDDD"/>
                </a:gs>
                <a:gs pos="100000">
                  <a:srgbClr val="0066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3" name="AutoShape 10"/>
            <p:cNvSpPr>
              <a:spLocks noChangeArrowheads="1"/>
            </p:cNvSpPr>
            <p:nvPr/>
          </p:nvSpPr>
          <p:spPr bwMode="auto">
            <a:xfrm>
              <a:off x="1883" y="1538"/>
              <a:ext cx="816" cy="675"/>
            </a:xfrm>
            <a:prstGeom prst="flowChartMagneticDrum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DDDDDD"/>
                </a:gs>
                <a:gs pos="100000">
                  <a:srgbClr val="0066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4" name="AutoShape 11"/>
            <p:cNvSpPr>
              <a:spLocks noChangeArrowheads="1"/>
            </p:cNvSpPr>
            <p:nvPr/>
          </p:nvSpPr>
          <p:spPr bwMode="auto">
            <a:xfrm>
              <a:off x="2411" y="1538"/>
              <a:ext cx="816" cy="675"/>
            </a:xfrm>
            <a:prstGeom prst="flowChartMagneticDrum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DDDDDD"/>
                </a:gs>
                <a:gs pos="100000">
                  <a:srgbClr val="0066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5155" name="Oval 12"/>
            <p:cNvSpPr>
              <a:spLocks noChangeArrowheads="1"/>
            </p:cNvSpPr>
            <p:nvPr/>
          </p:nvSpPr>
          <p:spPr bwMode="auto">
            <a:xfrm>
              <a:off x="2959" y="1538"/>
              <a:ext cx="268" cy="6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742950" y="2254250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Basic</a:t>
            </a:r>
          </a:p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Research</a:t>
            </a:r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3733800" y="22542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Applied</a:t>
            </a:r>
          </a:p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Research</a:t>
            </a:r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2057400" y="225425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Translational</a:t>
            </a:r>
          </a:p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Research</a:t>
            </a:r>
          </a:p>
        </p:txBody>
      </p:sp>
      <p:sp>
        <p:nvSpPr>
          <p:cNvPr id="5128" name="Text Box 20"/>
          <p:cNvSpPr txBox="1">
            <a:spLocks noChangeArrowheads="1"/>
          </p:cNvSpPr>
          <p:nvPr/>
        </p:nvSpPr>
        <p:spPr bwMode="auto">
          <a:xfrm>
            <a:off x="4953000" y="22542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Technology</a:t>
            </a:r>
          </a:p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Transfer</a:t>
            </a:r>
          </a:p>
        </p:txBody>
      </p:sp>
      <p:sp>
        <p:nvSpPr>
          <p:cNvPr id="5129" name="Text Box 37"/>
          <p:cNvSpPr txBox="1">
            <a:spLocks noChangeArrowheads="1"/>
          </p:cNvSpPr>
          <p:nvPr/>
        </p:nvSpPr>
        <p:spPr bwMode="auto">
          <a:xfrm>
            <a:off x="228600" y="35052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DISCOVERY</a:t>
            </a:r>
          </a:p>
        </p:txBody>
      </p:sp>
      <p:sp>
        <p:nvSpPr>
          <p:cNvPr id="5130" name="Text Box 38"/>
          <p:cNvSpPr txBox="1">
            <a:spLocks noChangeArrowheads="1"/>
          </p:cNvSpPr>
          <p:nvPr/>
        </p:nvSpPr>
        <p:spPr bwMode="auto">
          <a:xfrm rot="10800000" flipV="1">
            <a:off x="2209800" y="35052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ED</a:t>
            </a:r>
          </a:p>
        </p:txBody>
      </p:sp>
      <p:sp>
        <p:nvSpPr>
          <p:cNvPr id="5131" name="Text Box 39"/>
          <p:cNvSpPr txBox="1">
            <a:spLocks noChangeArrowheads="1"/>
          </p:cNvSpPr>
          <p:nvPr/>
        </p:nvSpPr>
        <p:spPr bwMode="auto">
          <a:xfrm rot="10800000" flipV="1">
            <a:off x="3733800" y="3505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FD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32" name="Text Box 40"/>
          <p:cNvSpPr txBox="1">
            <a:spLocks noChangeArrowheads="1"/>
          </p:cNvSpPr>
          <p:nvPr/>
        </p:nvSpPr>
        <p:spPr bwMode="auto">
          <a:xfrm rot="10800000" flipV="1">
            <a:off x="4876800" y="350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LAUNCH</a:t>
            </a:r>
          </a:p>
        </p:txBody>
      </p:sp>
      <p:sp>
        <p:nvSpPr>
          <p:cNvPr id="5133" name="Text Box 46"/>
          <p:cNvSpPr txBox="1">
            <a:spLocks noChangeArrowheads="1"/>
          </p:cNvSpPr>
          <p:nvPr/>
        </p:nvSpPr>
        <p:spPr bwMode="auto">
          <a:xfrm>
            <a:off x="7086600" y="3505200"/>
            <a:ext cx="123825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/>
              <a:t>Vaccines</a:t>
            </a:r>
          </a:p>
        </p:txBody>
      </p:sp>
      <p:sp>
        <p:nvSpPr>
          <p:cNvPr id="5134" name="Text Box 47"/>
          <p:cNvSpPr txBox="1">
            <a:spLocks noChangeArrowheads="1"/>
          </p:cNvSpPr>
          <p:nvPr/>
        </p:nvSpPr>
        <p:spPr bwMode="auto">
          <a:xfrm>
            <a:off x="7086600" y="3048000"/>
            <a:ext cx="15494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/>
              <a:t>Diagnostics</a:t>
            </a:r>
          </a:p>
        </p:txBody>
      </p:sp>
      <p:sp>
        <p:nvSpPr>
          <p:cNvPr id="5135" name="Text Box 48"/>
          <p:cNvSpPr txBox="1">
            <a:spLocks noChangeArrowheads="1"/>
          </p:cNvSpPr>
          <p:nvPr/>
        </p:nvSpPr>
        <p:spPr bwMode="auto">
          <a:xfrm>
            <a:off x="7086600" y="3962400"/>
            <a:ext cx="1658938" cy="769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/>
              <a:t>Scientific</a:t>
            </a:r>
          </a:p>
          <a:p>
            <a:r>
              <a:rPr lang="en-US" sz="2200" b="1"/>
              <a:t>Information</a:t>
            </a:r>
          </a:p>
        </p:txBody>
      </p:sp>
      <p:sp>
        <p:nvSpPr>
          <p:cNvPr id="5136" name="AutoShape 50"/>
          <p:cNvSpPr>
            <a:spLocks noChangeArrowheads="1"/>
          </p:cNvSpPr>
          <p:nvPr/>
        </p:nvSpPr>
        <p:spPr bwMode="auto">
          <a:xfrm rot="10800000">
            <a:off x="64770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37" name="AutoShape 51"/>
          <p:cNvSpPr>
            <a:spLocks noChangeArrowheads="1"/>
          </p:cNvSpPr>
          <p:nvPr/>
        </p:nvSpPr>
        <p:spPr bwMode="auto">
          <a:xfrm rot="10800000">
            <a:off x="6477000" y="35814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38" name="AutoShape 54"/>
          <p:cNvSpPr>
            <a:spLocks noChangeArrowheads="1"/>
          </p:cNvSpPr>
          <p:nvPr/>
        </p:nvSpPr>
        <p:spPr bwMode="auto">
          <a:xfrm rot="10800000">
            <a:off x="6477000" y="40386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139" name="Text Box 56"/>
          <p:cNvSpPr txBox="1">
            <a:spLocks noChangeArrowheads="1"/>
          </p:cNvSpPr>
          <p:nvPr/>
        </p:nvSpPr>
        <p:spPr bwMode="auto">
          <a:xfrm>
            <a:off x="3962400" y="5791200"/>
            <a:ext cx="1401346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 dirty="0"/>
              <a:t>Modeling</a:t>
            </a:r>
          </a:p>
        </p:txBody>
      </p:sp>
      <p:sp>
        <p:nvSpPr>
          <p:cNvPr id="5140" name="AutoShape 60"/>
          <p:cNvSpPr>
            <a:spLocks noChangeArrowheads="1"/>
          </p:cNvSpPr>
          <p:nvPr/>
        </p:nvSpPr>
        <p:spPr bwMode="auto">
          <a:xfrm>
            <a:off x="5867400" y="4495800"/>
            <a:ext cx="304800" cy="17526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00000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1" name="AutoShape 61"/>
          <p:cNvSpPr>
            <a:spLocks noChangeArrowheads="1"/>
          </p:cNvSpPr>
          <p:nvPr/>
        </p:nvSpPr>
        <p:spPr bwMode="auto">
          <a:xfrm>
            <a:off x="3124200" y="44958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00800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2" name="AutoShape 62"/>
          <p:cNvSpPr>
            <a:spLocks noChangeArrowheads="1"/>
          </p:cNvSpPr>
          <p:nvPr/>
        </p:nvSpPr>
        <p:spPr bwMode="auto">
          <a:xfrm>
            <a:off x="1828800" y="44958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3" name="AutoShape 63"/>
          <p:cNvSpPr>
            <a:spLocks noChangeArrowheads="1"/>
          </p:cNvSpPr>
          <p:nvPr/>
        </p:nvSpPr>
        <p:spPr bwMode="auto">
          <a:xfrm>
            <a:off x="533400" y="44958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4" name="Text Box 64"/>
          <p:cNvSpPr txBox="1">
            <a:spLocks noChangeArrowheads="1"/>
          </p:cNvSpPr>
          <p:nvPr/>
        </p:nvSpPr>
        <p:spPr bwMode="auto">
          <a:xfrm>
            <a:off x="2590800" y="5440363"/>
            <a:ext cx="1830388" cy="427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/>
              <a:t>Epidemiology</a:t>
            </a:r>
          </a:p>
        </p:txBody>
      </p:sp>
      <p:sp>
        <p:nvSpPr>
          <p:cNvPr id="5145" name="Text Box 65"/>
          <p:cNvSpPr txBox="1">
            <a:spLocks noChangeArrowheads="1"/>
          </p:cNvSpPr>
          <p:nvPr/>
        </p:nvSpPr>
        <p:spPr bwMode="auto">
          <a:xfrm>
            <a:off x="5257800" y="6096000"/>
            <a:ext cx="1608133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 dirty="0"/>
              <a:t>Biosecurity</a:t>
            </a:r>
          </a:p>
        </p:txBody>
      </p:sp>
      <p:sp>
        <p:nvSpPr>
          <p:cNvPr id="5146" name="Text Box 66"/>
          <p:cNvSpPr txBox="1">
            <a:spLocks noChangeArrowheads="1"/>
          </p:cNvSpPr>
          <p:nvPr/>
        </p:nvSpPr>
        <p:spPr bwMode="auto">
          <a:xfrm>
            <a:off x="6781800" y="2209800"/>
            <a:ext cx="2454275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 b="1"/>
              <a:t>Countermeasures</a:t>
            </a:r>
          </a:p>
        </p:txBody>
      </p:sp>
      <p:sp>
        <p:nvSpPr>
          <p:cNvPr id="5147" name="AutoShape 69"/>
          <p:cNvSpPr>
            <a:spLocks noChangeArrowheads="1"/>
          </p:cNvSpPr>
          <p:nvPr/>
        </p:nvSpPr>
        <p:spPr bwMode="auto">
          <a:xfrm>
            <a:off x="7696200" y="2590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0000FF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8" name="Text Box 71"/>
          <p:cNvSpPr txBox="1">
            <a:spLocks noChangeArrowheads="1"/>
          </p:cNvSpPr>
          <p:nvPr/>
        </p:nvSpPr>
        <p:spPr bwMode="auto">
          <a:xfrm>
            <a:off x="76200" y="4830763"/>
            <a:ext cx="1720850" cy="427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/>
              <a:t>Pathogenesis</a:t>
            </a:r>
          </a:p>
        </p:txBody>
      </p:sp>
      <p:sp>
        <p:nvSpPr>
          <p:cNvPr id="5149" name="Text Box 72"/>
          <p:cNvSpPr txBox="1">
            <a:spLocks noChangeArrowheads="1"/>
          </p:cNvSpPr>
          <p:nvPr/>
        </p:nvSpPr>
        <p:spPr bwMode="auto">
          <a:xfrm>
            <a:off x="1358900" y="5135563"/>
            <a:ext cx="1797050" cy="427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 dirty="0"/>
              <a:t>Transmission</a:t>
            </a:r>
          </a:p>
        </p:txBody>
      </p:sp>
      <p:sp>
        <p:nvSpPr>
          <p:cNvPr id="5150" name="AutoShape 73"/>
          <p:cNvSpPr>
            <a:spLocks noChangeArrowheads="1"/>
          </p:cNvSpPr>
          <p:nvPr/>
        </p:nvSpPr>
        <p:spPr bwMode="auto">
          <a:xfrm>
            <a:off x="4495800" y="4495800"/>
            <a:ext cx="304800" cy="13716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6" name="Picture 2" descr="Global ASF Color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CC"/>
                </a:solidFill>
                <a:latin typeface="Comic Sans MS" pitchFamily="66" charset="0"/>
              </a:rPr>
              <a:t>Future Strategic GARA Collaborations?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4724400" cy="4114800"/>
          </a:xfrm>
        </p:spPr>
        <p:txBody>
          <a:bodyPr>
            <a:normAutofit fontScale="47500" lnSpcReduction="2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Uganda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Tanzania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South Africa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Republic of Georgia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Armenia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Ukraine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Russia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Portugal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Spain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China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United States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United Kingdom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Australia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Vietnam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South Korea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China</a:t>
            </a: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152400" y="16764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pic>
        <p:nvPicPr>
          <p:cNvPr id="5" name="Picture 2" descr="Global ASF Color2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4-5-2013 6-39-46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47" y="304800"/>
            <a:ext cx="8761905" cy="63238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267200" y="2819400"/>
            <a:ext cx="685800" cy="2286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3276600"/>
            <a:ext cx="152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276600"/>
            <a:ext cx="1676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14800" y="4114800"/>
            <a:ext cx="8382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91000" y="2743200"/>
            <a:ext cx="106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2819400"/>
            <a:ext cx="2667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32766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43400" y="3733800"/>
            <a:ext cx="5334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62400" y="3810000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62400" y="3276600"/>
            <a:ext cx="152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76800" y="2819400"/>
            <a:ext cx="304800" cy="213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905000" y="3276600"/>
            <a:ext cx="5943600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343400" y="2895600"/>
            <a:ext cx="342900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67200" y="28194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876800" y="4495800"/>
            <a:ext cx="304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114800" y="3276600"/>
            <a:ext cx="10668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438400" y="3200400"/>
            <a:ext cx="19050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038600" y="3200400"/>
            <a:ext cx="6096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91000" y="2438400"/>
            <a:ext cx="533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648200" y="2514600"/>
            <a:ext cx="609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953000" y="2819400"/>
            <a:ext cx="228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514600" y="3124200"/>
            <a:ext cx="2438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200400" y="3200400"/>
            <a:ext cx="10668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105400" y="2438400"/>
            <a:ext cx="152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257800" y="2819400"/>
            <a:ext cx="19812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2" descr="Global ASF Color2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GARA:  A network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of Research Collaborations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Strategic Goals of GARA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486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Goal 1.</a:t>
            </a:r>
            <a:r>
              <a:rPr lang="en-US" sz="2400" dirty="0" smtClean="0">
                <a:solidFill>
                  <a:srgbClr val="0000CC"/>
                </a:solidFill>
              </a:rPr>
              <a:t> Identify research opportunities and facilitate collaborations within the Alliance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Goal 2.</a:t>
            </a:r>
            <a:r>
              <a:rPr lang="en-US" sz="2400" dirty="0" smtClean="0">
                <a:solidFill>
                  <a:srgbClr val="0000CC"/>
                </a:solidFill>
              </a:rPr>
              <a:t> Conduct strategic and multi-disciplinary research to better understand ASF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Goal </a:t>
            </a:r>
            <a:r>
              <a:rPr lang="en-US" sz="2400" b="1" dirty="0" smtClean="0">
                <a:solidFill>
                  <a:srgbClr val="0000CC"/>
                </a:solidFill>
              </a:rPr>
              <a:t>3.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Determine </a:t>
            </a:r>
            <a:r>
              <a:rPr lang="en-US" sz="2400" dirty="0" smtClean="0">
                <a:solidFill>
                  <a:srgbClr val="0000CC"/>
                </a:solidFill>
              </a:rPr>
              <a:t>social and economic </a:t>
            </a:r>
            <a:r>
              <a:rPr lang="en-US" sz="2400" dirty="0">
                <a:solidFill>
                  <a:srgbClr val="0000CC"/>
                </a:solidFill>
              </a:rPr>
              <a:t>drivers and impact of ASF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Goal 4.</a:t>
            </a:r>
            <a:r>
              <a:rPr lang="en-US" sz="2400" dirty="0" smtClean="0">
                <a:solidFill>
                  <a:srgbClr val="0000CC"/>
                </a:solidFill>
              </a:rPr>
              <a:t> Develop novel and improved tools to support the prevention and control of ASF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Goal 5.  </a:t>
            </a:r>
            <a:r>
              <a:rPr lang="en-US" sz="2400" dirty="0" smtClean="0">
                <a:solidFill>
                  <a:srgbClr val="0000CC"/>
                </a:solidFill>
              </a:rPr>
              <a:t>Determine the impact of ASF prevention and control tools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Goal 6.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Serve as a communication </a:t>
            </a:r>
            <a:r>
              <a:rPr lang="en-US" sz="2400" dirty="0" smtClean="0">
                <a:solidFill>
                  <a:srgbClr val="0000CC"/>
                </a:solidFill>
              </a:rPr>
              <a:t>and technology sharing gateway </a:t>
            </a:r>
            <a:r>
              <a:rPr lang="en-US" sz="2400" dirty="0">
                <a:solidFill>
                  <a:srgbClr val="0000CC"/>
                </a:solidFill>
              </a:rPr>
              <a:t>for the global ASF research community and stakeholders</a:t>
            </a:r>
            <a:endParaRPr lang="en-US" sz="2400" b="1" dirty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4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gradFill rotWithShape="1">
            <a:gsLst>
              <a:gs pos="0">
                <a:srgbClr val="4369B4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kumimoji="1"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9800" y="6198513"/>
            <a:ext cx="4563813" cy="430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2200" b="1" dirty="0"/>
              <a:t>Fighting </a:t>
            </a:r>
            <a:r>
              <a:rPr kumimoji="1" lang="en-US" sz="2200" b="1" dirty="0" smtClean="0"/>
              <a:t>African Swine Fever Together</a:t>
            </a:r>
            <a:endParaRPr kumimoji="1" lang="en-US" sz="2200" b="1" dirty="0"/>
          </a:p>
        </p:txBody>
      </p:sp>
      <p:pic>
        <p:nvPicPr>
          <p:cNvPr id="7" name="Picture 2" descr="Global ASF Color2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1339851" cy="16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397</Words>
  <Application>Microsoft Office PowerPoint</Application>
  <PresentationFormat>On-screen Show (4:3)</PresentationFormat>
  <Paragraphs>128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Verdana</vt:lpstr>
      <vt:lpstr>Office Theme</vt:lpstr>
      <vt:lpstr>PowerPoint Presentation</vt:lpstr>
      <vt:lpstr>PowerPoint Presentation</vt:lpstr>
      <vt:lpstr>Launch of GARA</vt:lpstr>
      <vt:lpstr>Vision of GARA</vt:lpstr>
      <vt:lpstr>Mission of GARA</vt:lpstr>
      <vt:lpstr>The research pipeline: why research is important</vt:lpstr>
      <vt:lpstr>Future Strategic GARA Collaborations?</vt:lpstr>
      <vt:lpstr>PowerPoint Presentation</vt:lpstr>
      <vt:lpstr>Strategic Goals of GARA</vt:lpstr>
      <vt:lpstr>Membership</vt:lpstr>
      <vt:lpstr>GARA – Structure</vt:lpstr>
      <vt:lpstr>GARA Communication:  GARA Brochure and Web Site</vt:lpstr>
      <vt:lpstr>Achievements and planned Activities 2013-2014 Action Items</vt:lpstr>
      <vt:lpstr>GARA Executive Committee</vt:lpstr>
      <vt:lpstr>PowerPoint Presentation</vt:lpstr>
    </vt:vector>
  </TitlesOfParts>
  <Company>USDA/ARS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Grandpuba</dc:creator>
  <cp:lastModifiedBy>Gay, Cyril</cp:lastModifiedBy>
  <cp:revision>44</cp:revision>
  <dcterms:created xsi:type="dcterms:W3CDTF">2013-04-05T10:37:59Z</dcterms:created>
  <dcterms:modified xsi:type="dcterms:W3CDTF">2014-11-03T18:34:49Z</dcterms:modified>
</cp:coreProperties>
</file>